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b9cbd2f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b9cbd2f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ca89a963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0ca89a963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ca89a963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0ca89a963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ca89a963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0ca89a963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ca89a963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0ca89a963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ca89a963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0ca89a963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ca89a963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0ca89a963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ca89a963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0ca89a963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ca89a963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ca89a963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0ca89a963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0ca89a963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0ca89a963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0ca89a963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0b9cbd2ff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0b9cbd2ff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ca89a963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0ca89a963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ca89a963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0ca89a963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0ca89a963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0ca89a963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ca89a963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0ca89a963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0ca89a963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0ca89a963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ca89a963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0ca89a963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ca89a963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0ca89a963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ca89a963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0ca89a963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ca89a9639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0ca89a963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ca89a9639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0ca89a963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b9cbd2ff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0b9cbd2ff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0ca89a9639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0ca89a963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ca89a963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0ca89a963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0ca89a9639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0ca89a9639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ca89a9639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0ca89a9639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0ca89a9639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0ca89a9639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0ca89a9639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0ca89a9639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0ca89a9639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0ca89a9639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0ca89a9639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0ca89a9639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0ca89a9639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0ca89a9639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0ca89a9639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0ca89a9639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ca89a96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0ca89a96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0ca89a963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0ca89a963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0ca89a9639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0ca89a9639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ca89a9639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0ca89a9639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0ca89a9639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0ca89a9639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0ca89a9639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0ca89a9639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0ca89a9639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0ca89a9639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0ca89a9639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0ca89a9639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0ca89a9639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0ca89a9639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0ca89a9639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0ca89a9639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0ca89a9639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0ca89a9639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ca89a963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ca89a963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ca89a9639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ca89a9639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0ca89a9639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0ca89a9639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0ca89a963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0ca89a963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ca89a9639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ca89a9639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0ca89a9639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0ca89a9639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0ca89a9639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0ca89a9639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ca89a963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ca89a963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ca89a963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ca89a963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ca89a963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ca89a963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ca89a963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0ca89a963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Relationship Id="rId4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94483" y="765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    Занятие 3. Линейные методы 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        регрессии. Часть 2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981925" y="4556675"/>
            <a:ext cx="3250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октября 2024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683425" y="1247025"/>
            <a:ext cx="3805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404350" y="2818325"/>
            <a:ext cx="33741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Колмагоров Евгений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ml.hse.dpo@yandex.ru 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725" y="163837"/>
            <a:ext cx="849424" cy="8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00" y="130762"/>
            <a:ext cx="921674" cy="9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Нормализация MSE 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11700" y="1000075"/>
            <a:ext cx="8520600" cy="3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Попробуем нормализовать MSE так, чтобы в независимости от того, какая задача решается было понятно насколько хорошо.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Коэффициент детерминации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30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,  где D[Y] - дисперсия целевой переменной.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Или в развёрнутом виде: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, где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R^2(a, X) = 1 -  \frac{MSE(a, Y)}{D[Y]}" id="138" name="Google Shape;138;p2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74" y="2260775"/>
            <a:ext cx="2605126" cy="472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^2(a, X) = 1 -  \frac{\sum_{i=0}^{N}(a(x_{i}) - y_{i})^{2}}{\sum_{i=0}^{N}(y_{i} - \bar{y})^2}" id="139" name="Google Shape;139;p2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975" y="3204100"/>
            <a:ext cx="2890424" cy="531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ar{y} = \frac{1}{N}\sum_{i=0}^{N}y_{i}" id="140" name="Google Shape;140;p2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425" y="3244725"/>
            <a:ext cx="1463250" cy="3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Почему делим на дисперсию?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847675"/>
            <a:ext cx="8520600" cy="18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Теорема: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Предсказания равные среднему значению целевой переменной y, являются оптимальным решением для функционала ошибки MSE в классе константных алгоритмов.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0625" y="2450175"/>
            <a:ext cx="1867024" cy="186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348425" y="2361225"/>
            <a:ext cx="59136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Или другими словами: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если в качестве ответа алгоритма на любом объекте используется некоторая константа С, то самым лучшим таким ответом с точки зрения среднеквадратичной ошибки является среднее значение целевых переменных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Доказательство</a:t>
            </a:r>
            <a:endParaRPr/>
          </a:p>
        </p:txBody>
      </p:sp>
      <p:pic>
        <p:nvPicPr>
          <p:cNvPr descr="Q(a, X) = \sum_{i=1}^{N}(a - y_{i})^2 \rightarrow min_{a}&#10;&#10;" id="156" name="Google Shape;156;p2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49" y="1317800"/>
            <a:ext cx="3862826" cy="376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frac{\partial Q}{\partial a} = \frac{2}{N}\sum_{i=0}^{N}(a - y_{i}) = 0" id="157" name="Google Shape;157;p2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50" y="2571750"/>
            <a:ext cx="3358974" cy="49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um_{i=0}^{N}a = \sum_{i=0}^{N}y_{i}" id="158" name="Google Shape;158;p2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823" y="3628925"/>
            <a:ext cx="2262538" cy="4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235500" y="703003"/>
            <a:ext cx="8067300" cy="27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Пусть a - константный алгоритм, тогда функционал ошибки для него: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Продифференцируем Q по a и приравняем производную к нулю (необходимое условие экстремума):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Разобъём сумму на две и перенесём часть с y вправо: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= \frac{1}{N}\sum_{i=0}^{N}y_{i} = \bar{y}" id="160" name="Google Shape;160;p2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825" y="4331275"/>
            <a:ext cx="2336974" cy="4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Коэффициент детерминации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1700" y="923875"/>
            <a:ext cx="8520600" cy="3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подставить среднее значение y в формулу MSE получим дисперсию.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Поэтому отношение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Показывает во сколько раз среднеквадратичная ошибка алгоритма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меньше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ошибки константного решения. </a:t>
            </a:r>
            <a:endParaRPr i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каких диапазонах лежат значения данного отношения?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frac{\sum_{i=0}^{N}(a(x_{i}) - y_{i})^2}{\sum_{i=0}^{N}(\bar{y} - y_{i})^2}" id="168" name="Google Shape;168;p2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000" y="1866150"/>
            <a:ext cx="1803926" cy="7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Коэффциент детерминации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11700" y="847675"/>
            <a:ext cx="8520600" cy="45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Нормализуем формулу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так, чтобы максимальное принимало значение 1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Таким образом в такой форме коэффициент детерминации выражает долю</a:t>
            </a:r>
            <a:r>
              <a:rPr i="1" lang="ru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дисперсии целевой переменной, объясняемую моделью.</a:t>
            </a:r>
            <a:endParaRPr i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Чем ближе R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к 1, тем лучше модель объясняет данные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Чем ближе R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к 0, тем ближе модель к константному решению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Отрицательный R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говорит о том, что модель работает хуже чем константное решение и плохо объясняет данные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R^2(a, X) = 1 -  \frac{\sum_{i=0}^{N}(a(x_{i}) - y_{i})^{2}}{\sum_{i=0}^{N}(y_{i} - \bar{y})^2}" id="176" name="Google Shape;176;p2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25" y="1397575"/>
            <a:ext cx="3458976" cy="6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Различные значения коэффициента детерминации</a:t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00" y="1077874"/>
            <a:ext cx="7980401" cy="28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минусы будут?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311700" y="847675"/>
            <a:ext cx="8520600" cy="13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Несмотря на универсальность данного коэффициента для целевых задач достаточно сложно объяснить заказчикам, как улучшение коэффициента детерминации повлияет на бизнес-метрики.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tonks! El famoso meme se cuela en Fortnite Temporada 6 con una skin propia"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700" y="2213575"/>
            <a:ext cx="3811419" cy="21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/>
        </p:nvSpPr>
        <p:spPr>
          <a:xfrm>
            <a:off x="446750" y="2255075"/>
            <a:ext cx="3803400" cy="21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Например, сколько принесёт добавочной прибыли улучшение алгоритма оценки стоимости домов при улучшении коэффициента детерминации на 0.1?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MAE - mean absolute error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000075"/>
            <a:ext cx="506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Средняя абсолютная ошибка: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как теперь все ошибки не возводятся в квадрат, то штраф на отдалённых объектах не будет вносить такого большого веса, как в случае с MSE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MAE(a, X) = \sum_{i=0}^{N}|a(x_{i}) - y_{i}|" id="200" name="Google Shape;200;p2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800" y="1717550"/>
            <a:ext cx="3638200" cy="3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800" y="733875"/>
            <a:ext cx="3714026" cy="27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Влияние выбросов на функционал</a:t>
            </a: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575" y="995925"/>
            <a:ext cx="5477351" cy="31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MAE - mean absolute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311700" y="1000075"/>
            <a:ext cx="8520600" cy="3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Средняя абсолютная ошибка: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ru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Плюсы:</a:t>
            </a:r>
            <a:endParaRPr b="1" i="1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Меньшая чувствительность к выбросам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ru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Минусы:</a:t>
            </a:r>
            <a:endParaRPr b="1" i="1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Функция модуля не дифференцируема, поэтому сложно производить оптимизацию напрямую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MAE(a, X) = \sum_{i=0}^{N}|a(x_{i}) - y_{i}|" id="216" name="Google Shape;216;p3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800" y="1565150"/>
            <a:ext cx="3638200" cy="3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Метрики качества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Переобучение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Кросс-валидация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Регуляризация модели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Гиперпараметры модели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924" y="2217500"/>
            <a:ext cx="1640126" cy="20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Наилучшее константное решение для MAE</a:t>
            </a:r>
            <a:endParaRPr/>
          </a:p>
        </p:txBody>
      </p:sp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Теорема: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Предсказания равные медианному значению целевой переменной y, являются оптимальным решением для функционала ошибки MAE в классе константных алгоритмов.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Доказательство данного факта аналогично теореме об MSE с той лишь разницей, что теперь производная MAE по a, будет представлять собой, сумму ряда sign(a-y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минимум которого достигается если половина членов будет +1, а другая половина -1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descr="a^*=median\{y_{1}, y_{2}, ..., y_n\}" id="224" name="Google Shape;224;p3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25" y="2435025"/>
            <a:ext cx="3560850" cy="3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MSLE - Mean Squared Logarithmic Error</a:t>
            </a:r>
            <a:endParaRPr/>
          </a:p>
        </p:txBody>
      </p:sp>
      <p:sp>
        <p:nvSpPr>
          <p:cNvPr id="231" name="Google Shape;231;p33"/>
          <p:cNvSpPr txBox="1"/>
          <p:nvPr>
            <p:ph idx="1" type="body"/>
          </p:nvPr>
        </p:nvSpPr>
        <p:spPr>
          <a:xfrm>
            <a:off x="159300" y="847675"/>
            <a:ext cx="538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Среднеквадратичная логарифмическая ошибка: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Подходит для задач с неотрицательной целевой переменной (y ≥ 0)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Штрафует за отклонения в порядке величин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Заниженные прогнозы штрафуются сильнее чем завышенные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descr="MSLE(a, X) = \frac{1}{N}\sum_{i=0}^{N}(log(a(x_i) + 1) - log(y_i + 1))^2" id="232" name="Google Shape;232;p3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00" y="1636625"/>
            <a:ext cx="6729450" cy="4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4000" y="2208775"/>
            <a:ext cx="3534424" cy="268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MAPE - Mean Absolute Percentage Error </a:t>
            </a:r>
            <a:endParaRPr/>
          </a:p>
        </p:txBody>
      </p:sp>
      <p:sp>
        <p:nvSpPr>
          <p:cNvPr id="240" name="Google Shape;240;p3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Отнормированная на целевую переменную y MAE ошибка: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как целевая переменная находится в знаменателе, то MAPE измеряет относительную ошибку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MAPE(a, X)=\frac{1}{N} \sum_{i=1}^{N}\frac{|y_i - a_i|}{|y_i|}" id="241" name="Google Shape;241;p3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00" y="1748600"/>
            <a:ext cx="4261726" cy="6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MAPE - Mean Absolute Percentage Error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Отнормированная на целевую переменную y MAE ошибка: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ru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Плюсы:</a:t>
            </a:r>
            <a:endParaRPr b="1" i="1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Ограничена интервалом 0 ≤ MAPE ≤ 1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Хорошо интерпретируема: например, значение 0.16 означает, что ошибка модели в среднем составляет 16% от фактических значений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MAPE(a, X)=\frac{1}{N} \sum_{i=1}^{N}\frac{|y_i - a_i|}{|y_i|}" id="249" name="Google Shape;249;p3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00" y="1748600"/>
            <a:ext cx="4261726" cy="6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MAPE - Mean Absolute Percentage Error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Отнормированная на целевую переменную y MAE ошибка: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Минусы:</a:t>
            </a:r>
            <a:endParaRPr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Оценка смещена относительно перепрогноза и недопрогноза. Например, если правильный ответ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= 10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а прогноз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a(x) = 20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 если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y=30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MAPE(a, X)=\frac{1}{N} \sum_{i=1}^{N}\frac{|y_i - a_i|}{|y_i|}" id="257" name="Google Shape;257;p3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38" y="1407525"/>
            <a:ext cx="398398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E(a, X)=\frac{|10 - 20|}{|10|} = 1" id="258" name="Google Shape;258;p3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050" y="3147525"/>
            <a:ext cx="2440150" cy="396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E(a, X)=\frac{|30 - 20|}{|30|} = 0.33" id="259" name="Google Shape;259;p3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050" y="4102750"/>
            <a:ext cx="2711278" cy="3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SMAPE - попытка сделать ошибки на при недо- и пере- прогнозах одинаковыми: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SMAPE - Symetric Mean Absolute Percentage Error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MAPE(a, X)=\frac{1}{N}\sum_{i=1}^{N}\frac{|y_i - a(x_i)|}{(|y_i| + |a_i|)/2}" id="267" name="Google Shape;267;p3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00" y="2066725"/>
            <a:ext cx="5183674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SMAPE - попытка сделать ошибки на при недо- и пере- прогнозах одинаковыми: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 на самом деле это не так….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Пусть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= 10,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 прогноз a(x) = 20, то ошибка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, а если истинный ответ y = 30, то ошибка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3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SMAPE - Symetric Mean Absolute Percentage Error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MAPE(a, X)=\frac{1}{N}\sum_{i=1}^{N}\frac{|y_i - a(x_i)|}{(|y_i| + |a_i|)/2}" id="275" name="Google Shape;275;p3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75" y="1738588"/>
            <a:ext cx="5183674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PE(a, X)=\frac{|10 - 20|}{(|10| + |20|)/2} = \frac{2}{3} \approx 0.67" id="276" name="Google Shape;276;p3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0" y="3551650"/>
            <a:ext cx="3381876" cy="3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PE(a, X)=\frac{|30 - 20|}{(|30| + |20|)/2} = \frac{2}{5} = 0.4" id="277" name="Google Shape;277;p3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400" y="4107075"/>
            <a:ext cx="3270334" cy="3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Квантильная регрессия</a:t>
            </a:r>
            <a:endParaRPr/>
          </a:p>
        </p:txBody>
      </p:sp>
      <p:sp>
        <p:nvSpPr>
          <p:cNvPr id="284" name="Google Shape;284;p39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Квантильная функция потерь: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Где: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Параметр τ ⊂ [0,1], чем больше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τ тем больше штрафует за занижение прогноза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Q_{\tau}(a, X) = \sum_{i=1}^N\rho_{\tau}(y_i - a(x_i))" id="286" name="Google Shape;286;p3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99" y="1462100"/>
            <a:ext cx="374852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rho(z) = \begin{cases} &#10;(\tau-1)\cdot z, \ z &lt; 0\\&#10;\tau \cdot z, \ z \ge 0&#10;&#10;\end{cases}" id="287" name="Google Shape;287;p3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00" y="2745100"/>
            <a:ext cx="2931200" cy="6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9325" y="959450"/>
            <a:ext cx="4164699" cy="21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Эффект переобучения</a:t>
            </a:r>
            <a:endParaRPr/>
          </a:p>
        </p:txBody>
      </p:sp>
      <p:sp>
        <p:nvSpPr>
          <p:cNvPr id="294" name="Google Shape;294;p40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Переобучение (overfitting) - явление, при котором качество модели на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новых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данных сильно хуже, чем на обучающей выборке.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362" y="1857575"/>
            <a:ext cx="6005277" cy="280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Пример. Полиномиальная регрессия</a:t>
            </a:r>
            <a:endParaRPr/>
          </a:p>
        </p:txBody>
      </p:sp>
      <p:sp>
        <p:nvSpPr>
          <p:cNvPr id="302" name="Google Shape;302;p41"/>
          <p:cNvSpPr txBox="1"/>
          <p:nvPr>
            <p:ph idx="1" type="body"/>
          </p:nvPr>
        </p:nvSpPr>
        <p:spPr>
          <a:xfrm>
            <a:off x="311700" y="542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Пример: Пусть истинная зависимость представляет собой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= cos(1.5πx) + N(0, 0.01)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Попробуем обучить линейную полиномиальную регрессию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разным числом параметров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,...,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a(x. w) = w_{0} + w_{1}\cdot x + w_{2}\cdot x^2 + ... + w_{d} \cdot x^d" id="304" name="Google Shape;304;p4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650" y="1434175"/>
            <a:ext cx="5183076" cy="3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275" y="2268825"/>
            <a:ext cx="6113399" cy="2630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41"/>
          <p:cNvCxnSpPr/>
          <p:nvPr/>
        </p:nvCxnSpPr>
        <p:spPr>
          <a:xfrm>
            <a:off x="160200" y="4857350"/>
            <a:ext cx="6469500" cy="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41"/>
          <p:cNvSpPr txBox="1"/>
          <p:nvPr/>
        </p:nvSpPr>
        <p:spPr>
          <a:xfrm>
            <a:off x="166050" y="4844775"/>
            <a:ext cx="63393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latin typeface="Times New Roman"/>
                <a:ea typeface="Times New Roman"/>
                <a:cs typeface="Times New Roman"/>
                <a:sym typeface="Times New Roman"/>
              </a:rPr>
              <a:t>https://scikit-learn.org/stable/auto_examples/model_selection/plot_underfitting_overfitting.html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 качества. Мотивация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Введённый функционал ошибки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Q(a, X)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необходим для поиска оптимальный весов модели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a(x, w)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этом конкретное значение Q, может хорошо подходить для поиска оптимальных весов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но быть плохо интерпретируемым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w^{*} = argmin_{w} Q(a, X)" id="74" name="Google Shape;74;p15" title="MathEquation,#000000"/>
          <p:cNvPicPr preferRelativeResize="0"/>
          <p:nvPr/>
        </p:nvPicPr>
        <p:blipFill rotWithShape="1">
          <a:blip r:embed="rId3">
            <a:alphaModFix/>
          </a:blip>
          <a:srcRect b="0" l="-10877" r="0" t="-10877"/>
          <a:stretch/>
        </p:blipFill>
        <p:spPr>
          <a:xfrm>
            <a:off x="646500" y="2228650"/>
            <a:ext cx="3356200" cy="41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Причины переобучения</a:t>
            </a:r>
            <a:endParaRPr/>
          </a:p>
        </p:txBody>
      </p:sp>
      <p:sp>
        <p:nvSpPr>
          <p:cNvPr id="313" name="Google Shape;31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Сложность модели</a:t>
            </a:r>
            <a:r>
              <a:rPr lang="ru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Если модель слишком сложная для доступного набора данных, она может чрезмерно подгоняться к обучающим данным и улавливать шумы и флуктуации, а не истинные базовые закономерности.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b="1" lang="ru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Неадекватные данные</a:t>
            </a:r>
            <a:r>
              <a:rPr lang="ru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Когда обучающий набор данных невелик, моделям может быть трудно усвоить реально существующие шаблоны. При меньшем количестве примеров выше вероятность того, что модель запомнит обучающие данные, а не будет обобщать их на новые, ранее невиданные экземпляры.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b="1" lang="ru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Зашумлённые данные</a:t>
            </a:r>
            <a:r>
              <a:rPr lang="ru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Если обучающие данные содержат шум, выбросы и нерелевантную информацию, модель может включать их в свой процесс обучения. 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Сигналы переобученной модели</a:t>
            </a:r>
            <a:endParaRPr/>
          </a:p>
        </p:txBody>
      </p:sp>
      <p:sp>
        <p:nvSpPr>
          <p:cNvPr id="320" name="Google Shape;320;p43"/>
          <p:cNvSpPr txBox="1"/>
          <p:nvPr>
            <p:ph idx="1" type="body"/>
          </p:nvPr>
        </p:nvSpPr>
        <p:spPr>
          <a:xfrm>
            <a:off x="311700" y="1152475"/>
            <a:ext cx="629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Большая разница между ошибками на обучающей и тренировочных выборках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Большие значения у параметров модели (w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Неустойчивость разделяющей поверхности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22" name="Google Shape;3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925" y="1440888"/>
            <a:ext cx="1884774" cy="188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Значения весов из предыдущего примера</a:t>
            </a:r>
            <a:endParaRPr/>
          </a:p>
        </p:txBody>
      </p:sp>
      <p:sp>
        <p:nvSpPr>
          <p:cNvPr id="328" name="Google Shape;32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29" name="Google Shape;3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900" y="560525"/>
            <a:ext cx="6415524" cy="458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Оценивание модели</a:t>
            </a:r>
            <a:endParaRPr/>
          </a:p>
        </p:txBody>
      </p:sp>
      <p:sp>
        <p:nvSpPr>
          <p:cNvPr id="335" name="Google Shape;335;p45"/>
          <p:cNvSpPr txBox="1"/>
          <p:nvPr>
            <p:ph idx="1" type="body"/>
          </p:nvPr>
        </p:nvSpPr>
        <p:spPr>
          <a:xfrm>
            <a:off x="3879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Отложенная выборка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Кросс-валидация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Отложенная выборка</a:t>
            </a:r>
            <a:endParaRPr/>
          </a:p>
        </p:txBody>
      </p:sp>
      <p:sp>
        <p:nvSpPr>
          <p:cNvPr id="342" name="Google Shape;342;p46"/>
          <p:cNvSpPr txBox="1"/>
          <p:nvPr>
            <p:ph idx="1" type="body"/>
          </p:nvPr>
        </p:nvSpPr>
        <p:spPr>
          <a:xfrm>
            <a:off x="311700" y="847675"/>
            <a:ext cx="46068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Делим имеющуюся тренировочную выборку на две части: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Данные на которых будет происходить обучение модели (train)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Данные на которых будем оценивать качество модели (test), в некоторых случаях их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ещё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называют валидацией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44" name="Google Shape;3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950" y="847675"/>
            <a:ext cx="3995551" cy="218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6"/>
          <p:cNvSpPr txBox="1"/>
          <p:nvPr/>
        </p:nvSpPr>
        <p:spPr>
          <a:xfrm>
            <a:off x="428350" y="3797750"/>
            <a:ext cx="81642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Недостаток: Результат сильно зависит от того, каким именно было разбиение. Может оказаться так, что в тест могли преимущественно попасть “лёгкие” для модели объекты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Кросс-валидация</a:t>
            </a:r>
            <a:endParaRPr/>
          </a:p>
        </p:txBody>
      </p:sp>
      <p:sp>
        <p:nvSpPr>
          <p:cNvPr id="351" name="Google Shape;351;p47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Разбиваем объекты на тренровку (train) и валидацию (validation) несколько раз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каждого разбиения вычисляем качество на валидационной части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Усредняем полученные результаты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53" name="Google Shape;3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962" y="2261647"/>
            <a:ext cx="4905674" cy="231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59" name="Google Shape;359;p4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Кросс-валидация</a:t>
            </a:r>
            <a:endParaRPr/>
          </a:p>
        </p:txBody>
      </p:sp>
      <p:pic>
        <p:nvPicPr>
          <p:cNvPr id="360" name="Google Shape;3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37" y="981722"/>
            <a:ext cx="4905674" cy="2318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V = \frac{1}{k}\sum_{i=1}^{k}Q(a_{i}, X_{i}) " id="361" name="Google Shape;361;p4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6125" y="3721325"/>
            <a:ext cx="4031746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кросс-валидации</a:t>
            </a:r>
            <a:endParaRPr/>
          </a:p>
        </p:txBody>
      </p:sp>
      <p:sp>
        <p:nvSpPr>
          <p:cNvPr id="367" name="Google Shape;36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зависимости от того, как будут строиться разбиения на валидацию и каково будет их количество, выделяют разные виды валидации: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k-fold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cross-validation - делим данные на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блоков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каждый из которых по очереди становится контрольным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cross-validation - перебираем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все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разбиения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leave-one-out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cross-validation - размер одного блока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равен одному объекту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=&gt; число блоков = числу объектов в выборке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количества блоков</a:t>
            </a:r>
            <a:endParaRPr/>
          </a:p>
        </p:txBody>
      </p:sp>
      <p:sp>
        <p:nvSpPr>
          <p:cNvPr id="374" name="Google Shape;37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75" name="Google Shape;3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200" y="1056776"/>
            <a:ext cx="3591676" cy="328635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0"/>
          <p:cNvSpPr txBox="1"/>
          <p:nvPr/>
        </p:nvSpPr>
        <p:spPr>
          <a:xfrm>
            <a:off x="419950" y="1032225"/>
            <a:ext cx="3931500" cy="28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Чем приходится платить при большом k?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Чем приходиться платить при маленьком k?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количества блоков</a:t>
            </a:r>
            <a:endParaRPr/>
          </a:p>
        </p:txBody>
      </p:sp>
      <p:sp>
        <p:nvSpPr>
          <p:cNvPr id="382" name="Google Shape;38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83" name="Google Shape;3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200" y="1056776"/>
            <a:ext cx="3591676" cy="328635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1"/>
          <p:cNvSpPr txBox="1"/>
          <p:nvPr/>
        </p:nvSpPr>
        <p:spPr>
          <a:xfrm>
            <a:off x="419950" y="1032225"/>
            <a:ext cx="4152000" cy="3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большом оценка может иметь большую дисперсию из-за маленького размера валидационной части + требуется больше времени на оценку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маленьком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количество данных, на которых происходит обучение невелико, поэтому оценка может быть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пессимистично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занижена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Вспомним MSE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Насколько данная метрика интерпретируемая?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каких единицах измеряется?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Значение равное 10 это хорошо или плохо?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Q(a, X) = \frac{1}{N}\sum_{i=0}^{N}(a(x_{i}) - y_{i})^2" id="82" name="Google Shape;82;p1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700" y="1204575"/>
            <a:ext cx="5582418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Утверждение: Если в выборке есть линейно зависимые признаки, то задача оптимизации Q(a, X) → min имеет бесконечное число решений.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Линейно зависимые признаки X могут встречаться если: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матрица X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плохо обусловлена (сильно коррелирующие признаки)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Мало обучающих примеров (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&lt; d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матрица X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вырождена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" name="Google Shape;39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1" name="Google Shape;391;p5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Борьба с переобучением. Регуляризация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Регуляризация</a:t>
            </a:r>
            <a:endParaRPr/>
          </a:p>
        </p:txBody>
      </p:sp>
      <p:sp>
        <p:nvSpPr>
          <p:cNvPr id="397" name="Google Shape;397;p53"/>
          <p:cNvSpPr txBox="1"/>
          <p:nvPr>
            <p:ph idx="1" type="body"/>
          </p:nvPr>
        </p:nvSpPr>
        <p:spPr>
          <a:xfrm>
            <a:off x="311700" y="923875"/>
            <a:ext cx="865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Одной из причин переобучения модели являются слишком большие значения весов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Поэтому добавим в задачу оптимизации функционала ошибки дополнительный член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R(w)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который будет штрафовать за большие значения весов: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8" name="Google Shape;39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Q^{reg}(a, X) = Q(a, X) + \alpha\cdot R(w)" id="399" name="Google Shape;399;p5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75" y="2480550"/>
            <a:ext cx="46305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 txBox="1"/>
          <p:nvPr>
            <p:ph type="title"/>
          </p:nvPr>
        </p:nvSpPr>
        <p:spPr>
          <a:xfrm>
            <a:off x="2711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регуляризации</a:t>
            </a:r>
            <a:endParaRPr/>
          </a:p>
        </p:txBody>
      </p:sp>
      <p:sp>
        <p:nvSpPr>
          <p:cNvPr id="405" name="Google Shape;405;p5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Регуляризация должна штрафовать за слишком большие значения весов.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Можно ввести различные метрики, того что считать большим весом: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регуляризатор, считаем сумму квадратов: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регуляризатор, считаем сумму абсолютных значений: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почему не добавляем член 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 регуляризацию?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R(w) = \sum_{i=1}^{d}w_{i}^2" id="407" name="Google Shape;407;p5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925" y="2417800"/>
            <a:ext cx="1483874" cy="307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(w) = \sum_{i=1}^{d}|w_{i}|" id="408" name="Google Shape;408;p5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8108" y="2725700"/>
            <a:ext cx="1642138" cy="3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"/>
          <p:cNvSpPr txBox="1"/>
          <p:nvPr>
            <p:ph type="title"/>
          </p:nvPr>
        </p:nvSpPr>
        <p:spPr>
          <a:xfrm>
            <a:off x="2711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регуляризационного функционала</a:t>
            </a:r>
            <a:endParaRPr/>
          </a:p>
        </p:txBody>
      </p:sp>
      <p:sp>
        <p:nvSpPr>
          <p:cNvPr id="414" name="Google Shape;414;p55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Регуляризация должна штрафовать за слишком большие значения весов.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-регуляризация для среднеквадратичной ошибки: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Параметр α – коэффициент регуляризации, который балансирует между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точностью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решения на обучающей выборке и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величиной весов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модели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Q^{reg}(a, X) = \frac{1}{N}\sum_{i=0}^{N}((w, x_{i}) - y_{i})^2 + \alpha \sum_{i=1}^{d} w_i^2" id="416" name="Google Shape;416;p5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650" y="2571750"/>
            <a:ext cx="5336952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Аналитическое решение с регуляризацией</a:t>
            </a:r>
            <a:endParaRPr/>
          </a:p>
        </p:txBody>
      </p:sp>
      <p:sp>
        <p:nvSpPr>
          <p:cNvPr id="422" name="Google Shape;422;p56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Вспомним задачу оптимизации среднеквадартичной ошибки в матричном виде: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вычислении градиента этого функционала получим: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3" name="Google Shape;42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Q(a, X) = (Xw - Y)^T(Xw-Y) + \alpha w^Tw \rightarrow min_{w}" id="424" name="Google Shape;424;p5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901" y="1481475"/>
            <a:ext cx="5607500" cy="33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nabla_{w} Q = \frac{1}{N}(2X^TXw - 2X^TY + \alpha N w) = \\=  \{\alpha^* =2 \alpha N \} = \\ = \frac{1}{N}(2(X^TX+\alpha^*I)w-2X^TY) = 0" id="425" name="Google Shape;425;p5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900" y="2799675"/>
            <a:ext cx="4121328" cy="10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Аналитическое решение с регуляризацией</a:t>
            </a:r>
            <a:endParaRPr/>
          </a:p>
        </p:txBody>
      </p:sp>
      <p:sp>
        <p:nvSpPr>
          <p:cNvPr id="431" name="Google Shape;431;p57"/>
          <p:cNvSpPr txBox="1"/>
          <p:nvPr>
            <p:ph idx="1" type="body"/>
          </p:nvPr>
        </p:nvSpPr>
        <p:spPr>
          <a:xfrm>
            <a:off x="311700" y="771475"/>
            <a:ext cx="8520600" cy="3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Вспомним задачу оптимизации среднеквадартичной ошибки в матричном виде: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Таким образом теперь новое аналитическое решение: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Почему теперь матрица всегда обратима?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2" name="Google Shape;43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Q(a, X) = (Xw - Y)^T(Xw-Y) + \alpha w^Tw \rightarrow min_{w}" id="433" name="Google Shape;433;p5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451" y="1515925"/>
            <a:ext cx="5607500" cy="33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^* = (X^TX+\alpha I)^{-1}X^TY" id="434" name="Google Shape;434;p5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50" y="2807784"/>
            <a:ext cx="3892550" cy="462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 одном полезном свойстве L</a:t>
            </a:r>
            <a:r>
              <a:rPr baseline="-25000" lang="ru"/>
              <a:t>1</a:t>
            </a:r>
            <a:r>
              <a:rPr lang="ru"/>
              <a:t>- регуляризации</a:t>
            </a:r>
            <a:endParaRPr/>
          </a:p>
        </p:txBody>
      </p:sp>
      <p:sp>
        <p:nvSpPr>
          <p:cNvPr id="440" name="Google Shape;440;p58"/>
          <p:cNvSpPr txBox="1"/>
          <p:nvPr>
            <p:ph idx="1" type="body"/>
          </p:nvPr>
        </p:nvSpPr>
        <p:spPr>
          <a:xfrm>
            <a:off x="311700" y="847675"/>
            <a:ext cx="7326300" cy="3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Все ли признаки нужны при решении задачи?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Некоторые признаки могут быть лишними и никак не относиться к решению задачи;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Избыточные признаки могут привносить дополнительные вычислительные расходы, поэтому чем их меньше тем быстрее предсказание;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признаков больше чем объектов, то существуют различные решения;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 всех указанных случаях уменьшение числа признаков будет иметь скорее положительный эффект</a:t>
            </a:r>
            <a:endParaRPr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8,000+ Why Choose Us Stock Illustrations, Royalty-Free Vector Graphics &amp;  Clip Art - iStock | Why choose us icon" id="442" name="Google Shape;4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825" y="1273250"/>
            <a:ext cx="1794925" cy="17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 одном полезном свойстве L</a:t>
            </a:r>
            <a:r>
              <a:rPr baseline="-25000" lang="ru"/>
              <a:t>1</a:t>
            </a:r>
            <a:r>
              <a:rPr lang="ru"/>
              <a:t>- регуляризации</a:t>
            </a:r>
            <a:endParaRPr/>
          </a:p>
        </p:txBody>
      </p:sp>
      <p:sp>
        <p:nvSpPr>
          <p:cNvPr id="448" name="Google Shape;44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49" name="Google Shape;449;p59"/>
          <p:cNvSpPr txBox="1"/>
          <p:nvPr/>
        </p:nvSpPr>
        <p:spPr>
          <a:xfrm>
            <a:off x="372700" y="941450"/>
            <a:ext cx="8459700" cy="1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Утверждение: В результате обучения модели с L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регуляризацией происходит зануление некоторых весов, что равносильно отбору признаков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59"/>
          <p:cNvSpPr txBox="1"/>
          <p:nvPr/>
        </p:nvSpPr>
        <p:spPr>
          <a:xfrm>
            <a:off x="534825" y="2121750"/>
            <a:ext cx="7863300" cy="22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Доказательство данного факта зиждется на том, что задача: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Эквивалентна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Q(a, X) + \alpha ||w||_{1} \rightarrow min_{w}" id="451" name="Google Shape;451;p5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775" y="2769350"/>
            <a:ext cx="37936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cases}&#10;Q(a, X) \rightarrow min_{w}\\&#10;||w||_{1} \le C&#10;\end{cases}" id="452" name="Google Shape;452;p5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550" y="4028225"/>
            <a:ext cx="2328376" cy="7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Нарисуем линии уровня и ограничения из системы</a:t>
            </a:r>
            <a:endParaRPr/>
          </a:p>
        </p:txBody>
      </p:sp>
      <p:sp>
        <p:nvSpPr>
          <p:cNvPr id="458" name="Google Shape;45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59" name="Google Shape;4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025" y="560525"/>
            <a:ext cx="3424014" cy="427817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0"/>
          <p:cNvSpPr txBox="1"/>
          <p:nvPr/>
        </p:nvSpPr>
        <p:spPr>
          <a:xfrm>
            <a:off x="645175" y="987250"/>
            <a:ext cx="4326900" cy="3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большинстве случаев точка пересечения линии уровня и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геометрического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места точек ограничения системы |w|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≤ C будет происходить по одной из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координатных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осей, что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соответствует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занулению некоторых весов.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Линии уровня для L</a:t>
            </a:r>
            <a:r>
              <a:rPr baseline="-25000" lang="ru"/>
              <a:t>2</a:t>
            </a:r>
            <a:r>
              <a:rPr lang="ru"/>
              <a:t>- регуляризации</a:t>
            </a:r>
            <a:endParaRPr/>
          </a:p>
        </p:txBody>
      </p:sp>
      <p:sp>
        <p:nvSpPr>
          <p:cNvPr id="466" name="Google Shape;46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67" name="Google Shape;4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500" y="772975"/>
            <a:ext cx="3033200" cy="395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1"/>
          <p:cNvSpPr txBox="1"/>
          <p:nvPr/>
        </p:nvSpPr>
        <p:spPr>
          <a:xfrm>
            <a:off x="588525" y="1012400"/>
            <a:ext cx="4416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случае с L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регуляризацией точка пересечения линии уровня и геометрического места точек ||w||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≤ C происходит равномерно по сфере ||w||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поэтому L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регуляризация, скорее, уменьшит абсолютные значения как w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так и w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нежели занулит один из них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Метрика качества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того, чтобы иметь более понятное представление о том, насколько хорошо решается целевая задача вводят специальные метрики качества.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Метрика качества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– функция, которую используют для оценки качества построенной (уже обученной) модели.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Разреженные модели</a:t>
            </a:r>
            <a:endParaRPr/>
          </a:p>
        </p:txBody>
      </p:sp>
      <p:sp>
        <p:nvSpPr>
          <p:cNvPr id="474" name="Google Shape;474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Модели в которых часть весов равна 0 или близко к нему, называются разреженными моделями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регуляризация зануляет часть весов, что делает модели разреженными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5" name="Google Shape;47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Гиперпараметры модели</a:t>
            </a:r>
            <a:endParaRPr/>
          </a:p>
        </p:txBody>
      </p:sp>
      <p:sp>
        <p:nvSpPr>
          <p:cNvPr id="481" name="Google Shape;481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рассмотрении регуляризации был введён дополнительный параметр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Данный параметр настраивается вручную до этапа обучения и носит название гиперпараметра модели.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Важно понимать отличие между тем, что является параметром, а что является гиперпараметром.</a:t>
            </a:r>
            <a:endParaRPr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2" name="Google Shape;48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Q^{reg}(a, X) = Q(a, X) + \alpha\cdot R(w)" id="483" name="Google Shape;483;p6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75" y="1710450"/>
            <a:ext cx="46305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Гиперпараметры и параметры модели</a:t>
            </a:r>
            <a:endParaRPr/>
          </a:p>
        </p:txBody>
      </p:sp>
      <p:sp>
        <p:nvSpPr>
          <p:cNvPr id="489" name="Google Shape;489;p6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Параметры модели - величины, настраивающиеся по обучающей выборке (например веса w в линейной регресси)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Гиперпараметры модели  - величины, контролирующие процесс обучения. Поэтому они не могут быть настроены по обучающей выборке. Например, коэффициент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в регуляризации или η шаг обучения в градиентном спуске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" name="Google Shape;49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91" name="Google Shape;491;p64"/>
          <p:cNvSpPr txBox="1"/>
          <p:nvPr/>
        </p:nvSpPr>
        <p:spPr>
          <a:xfrm>
            <a:off x="6205925" y="2410725"/>
            <a:ext cx="294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92" name="Google Shape;492;p64"/>
          <p:cNvSpPr txBox="1"/>
          <p:nvPr/>
        </p:nvSpPr>
        <p:spPr>
          <a:xfrm>
            <a:off x="637650" y="3671675"/>
            <a:ext cx="62013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как подбирать гиперпараметры?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Подбор гиперпараметров</a:t>
            </a:r>
            <a:endParaRPr/>
          </a:p>
        </p:txBody>
      </p:sp>
      <p:sp>
        <p:nvSpPr>
          <p:cNvPr id="498" name="Google Shape;498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правило подбор гиперпараметров происходит по валидационной выборке. Но при таком подходе получается, что валидация начинает играть роль обучающего множества только для множества гиперпараметров.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Чтоб такого не происходило исходное обучающее множество данных, делят на три подмножества: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- там где происходит поиск параметров модели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- там где происходит замер качества алгоритмов с различными значениями гиперпараметров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- финальный замер  модели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" name="Google Shape;49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05" name="Google Shape;505;p6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Подбор гиперпараметров</a:t>
            </a:r>
            <a:endParaRPr/>
          </a:p>
        </p:txBody>
      </p:sp>
      <p:pic>
        <p:nvPicPr>
          <p:cNvPr id="506" name="Google Shape;50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39" y="1219401"/>
            <a:ext cx="7959526" cy="30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каких случаях линейная регрессия работает хорошо</a:t>
            </a:r>
            <a:endParaRPr/>
          </a:p>
        </p:txBody>
      </p:sp>
      <p:sp>
        <p:nvSpPr>
          <p:cNvPr id="512" name="Google Shape;51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13" name="Google Shape;51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87" y="807096"/>
            <a:ext cx="8619827" cy="3699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Ещё раз про функционал и метрики качества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235500" y="847675"/>
            <a:ext cx="85206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Функционал (функция) ошибки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– функция, которую минимизируют в процессе обучения модели для нахождения неизвестных параметров (весов).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Метрика </a:t>
            </a: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качества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– функция, которую используют для оценки качества построенной (уже обученной) модели.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125" y="2242025"/>
            <a:ext cx="3277901" cy="24584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574200" y="2387275"/>
            <a:ext cx="36906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Замечание</a:t>
            </a: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бывает, что одна и та же функция может быть использована и как функционал ошибки для поиска весов и как метрика качества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5552825" y="3003800"/>
            <a:ext cx="4341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5161925" y="2283050"/>
            <a:ext cx="1215900" cy="22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Метрика качества</a:t>
            </a:r>
            <a:endParaRPr sz="900"/>
          </a:p>
        </p:txBody>
      </p:sp>
      <p:sp>
        <p:nvSpPr>
          <p:cNvPr id="101" name="Google Shape;101;p18"/>
          <p:cNvSpPr/>
          <p:nvPr/>
        </p:nvSpPr>
        <p:spPr>
          <a:xfrm>
            <a:off x="6825300" y="2283050"/>
            <a:ext cx="1289100" cy="22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Функционал ошибки</a:t>
            </a:r>
            <a:endParaRPr sz="900"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 ли плох MSE в качестве метрики качества?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ru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Плюсы:</a:t>
            </a:r>
            <a:endParaRPr b="1" i="1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Несмотря на плохую интерпретацию тем не менее позволяет сравнивать модели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Подходит для контроля качества во время обучения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ru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Минусы:</a:t>
            </a:r>
            <a:endParaRPr b="1" i="1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Плохо интерпретируем, нет сохранения единиц измерения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Тяжело понять, насколько хорошо данная модель решает задачу, так как нет ограничения на данную метрику сверху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Q(a, X) = \frac{1}{N}\sum_{i=0}^{N}(a(x_{i}) - y_{i})^2" id="109" name="Google Shape;109;p1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743" y="947525"/>
            <a:ext cx="503473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Попробуем исправить первый минус MSE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000" y="2408050"/>
            <a:ext cx="1299575" cy="12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925" y="1546952"/>
            <a:ext cx="1806855" cy="228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5332900" y="3757350"/>
            <a:ext cx="1615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RMSE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7248100" y="3746050"/>
            <a:ext cx="1615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496900" y="841550"/>
            <a:ext cx="68775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Извлечём корень из среднеквадратичной ошибки: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Q(a, X) = \sqrt{\frac{1}{N}\sum_{i=0}^{N}(a(x_{i}) - y_{i})^2}" id="121" name="Google Shape;121;p2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7050" y="1450825"/>
            <a:ext cx="3758350" cy="52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1304875"/>
            <a:ext cx="513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ru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Плюсы:</a:t>
            </a:r>
            <a:endParaRPr b="1" i="1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Все плюсы MSE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Сохраняет единицы измерения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ru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Минусы:</a:t>
            </a:r>
            <a:endParaRPr b="1" i="1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Тяжело понять, насколько хорошо данная модель решает задачу, так как нет ограничения на данную метрику сверху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Попробуем ограничить</a:t>
            </a:r>
            <a:endParaRPr/>
          </a:p>
        </p:txBody>
      </p:sp>
      <p:pic>
        <p:nvPicPr>
          <p:cNvPr descr="Кролик: 16 цитат персонажа" id="129" name="Google Shape;129;p21"/>
          <p:cNvPicPr preferRelativeResize="0"/>
          <p:nvPr/>
        </p:nvPicPr>
        <p:blipFill rotWithShape="1">
          <a:blip r:embed="rId3">
            <a:alphaModFix/>
          </a:blip>
          <a:srcRect b="0" l="4710" r="-4710" t="0"/>
          <a:stretch/>
        </p:blipFill>
        <p:spPr>
          <a:xfrm>
            <a:off x="7122625" y="2274425"/>
            <a:ext cx="1997825" cy="22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01925" y="917125"/>
            <a:ext cx="786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Одинаковые значения ошибки MSE в одних задачах могут быть очень хорошим результатом обучения, а в других очень плохим.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например: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Значение ошибки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 целевой переменной  y c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диапазоном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изменения [10000, 50000] очень </a:t>
            </a:r>
            <a:r>
              <a:rPr b="1" lang="ru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хороший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результат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 то же самое значение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очень </a:t>
            </a:r>
            <a:r>
              <a:rPr b="1" lang="ru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плохой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результат для целевой переменной с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диапазоном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[0, 1]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